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“여기에 인용을 입력하십시오.”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이미지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이미지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26428" y="9258300"/>
            <a:ext cx="339244" cy="368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아이폰 프로그래밍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아이폰 프로그래밍</a:t>
            </a:r>
          </a:p>
        </p:txBody>
      </p:sp>
      <p:sp>
        <p:nvSpPr>
          <p:cNvPr id="120" name="스마트금융과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스마트금융과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Assistant Edi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Assistant Editor</a:t>
            </a:r>
          </a:p>
        </p:txBody>
      </p:sp>
      <p:sp>
        <p:nvSpPr>
          <p:cNvPr id="165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6" name="스크린샷 2017-12-20 오전 8.41.40.png" descr="스크린샷 2017-12-20 오전 8.41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8444" y="2695503"/>
            <a:ext cx="11099801" cy="3322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48866" y="2629560"/>
            <a:ext cx="378074" cy="366813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168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9666" y="2947060"/>
            <a:ext cx="3867945" cy="3088185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169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53166" y="2947060"/>
            <a:ext cx="3162400" cy="3088185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170" name="Assistant Editor &amp; Assistant Editor Button"/>
          <p:cNvSpPr txBox="1"/>
          <p:nvPr/>
        </p:nvSpPr>
        <p:spPr>
          <a:xfrm>
            <a:off x="2495765" y="6455004"/>
            <a:ext cx="839427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Assistant Editor &amp; Assistant Editor Button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부품 연결방법 (1) IBOutl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부품 연결방법 (1) IBOutlet</a:t>
            </a:r>
          </a:p>
        </p:txBody>
      </p:sp>
      <p:sp>
        <p:nvSpPr>
          <p:cNvPr id="173" name="본문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4" name="스크린샷 2017-12-20 오전 8.50.43.png" descr="스크린샷 2017-12-20 오전 8.50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5856" y="2614478"/>
            <a:ext cx="5985668" cy="391109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grpSp>
        <p:nvGrpSpPr>
          <p:cNvPr id="177" name="스크린샷 2017-12-20 오전 8.50.54.png"/>
          <p:cNvGrpSpPr/>
          <p:nvPr/>
        </p:nvGrpSpPr>
        <p:grpSpPr>
          <a:xfrm>
            <a:off x="6752480" y="5082926"/>
            <a:ext cx="5346701" cy="4533901"/>
            <a:chOff x="0" y="0"/>
            <a:chExt cx="5346700" cy="4533900"/>
          </a:xfrm>
        </p:grpSpPr>
        <p:pic>
          <p:nvPicPr>
            <p:cNvPr id="176" name="스크린샷 2017-12-20 오전 8.50.54.png" descr="스크린샷 2017-12-20 오전 8.50.5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8900" y="50800"/>
              <a:ext cx="5168900" cy="43053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5" name="스크린샷 2017-12-20 오전 8.50.54.png" descr="스크린샷 2017-12-20 오전 8.50.54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346700" cy="4533900"/>
            </a:xfrm>
            <a:prstGeom prst="rect">
              <a:avLst/>
            </a:prstGeom>
            <a:effectLst/>
          </p:spPr>
        </p:pic>
      </p:grpSp>
      <p:sp>
        <p:nvSpPr>
          <p:cNvPr id="178" name="텍스트"/>
          <p:cNvSpPr txBox="1"/>
          <p:nvPr/>
        </p:nvSpPr>
        <p:spPr>
          <a:xfrm>
            <a:off x="5393626" y="4540250"/>
            <a:ext cx="1366648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79" name="텍스트"/>
          <p:cNvSpPr txBox="1"/>
          <p:nvPr/>
        </p:nvSpPr>
        <p:spPr>
          <a:xfrm>
            <a:off x="5520626" y="4667250"/>
            <a:ext cx="1366648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0" name="텍스트"/>
          <p:cNvSpPr txBox="1"/>
          <p:nvPr/>
        </p:nvSpPr>
        <p:spPr>
          <a:xfrm>
            <a:off x="5419026" y="4540250"/>
            <a:ext cx="1366648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1" name="텍스트"/>
          <p:cNvSpPr txBox="1"/>
          <p:nvPr/>
        </p:nvSpPr>
        <p:spPr>
          <a:xfrm>
            <a:off x="5546026" y="4667250"/>
            <a:ext cx="1366648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2" name="텍스트"/>
          <p:cNvSpPr txBox="1"/>
          <p:nvPr/>
        </p:nvSpPr>
        <p:spPr>
          <a:xfrm>
            <a:off x="5673026" y="4794250"/>
            <a:ext cx="1366648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3" name="텍스트"/>
          <p:cNvSpPr txBox="1"/>
          <p:nvPr/>
        </p:nvSpPr>
        <p:spPr>
          <a:xfrm>
            <a:off x="5800026" y="4921250"/>
            <a:ext cx="1366648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4" name="마우스 우클릭 —&gt; 드래그…"/>
          <p:cNvSpPr txBox="1"/>
          <p:nvPr/>
        </p:nvSpPr>
        <p:spPr>
          <a:xfrm>
            <a:off x="1104963" y="6505804"/>
            <a:ext cx="7162674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chemeClr val="accent5"/>
                </a:solidFill>
              </a:defRPr>
            </a:pPr>
            <a:r>
              <a:t>마우스 우클릭 —&gt; 드래그 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또는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Control + 클릭 —&gt; 드래그 하여 연결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주의] Interface 선언코드에 연결 X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Definition 에 연결 </a:t>
            </a:r>
          </a:p>
        </p:txBody>
      </p:sp>
      <p:pic>
        <p:nvPicPr>
          <p:cNvPr id="185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0566" y="2908960"/>
            <a:ext cx="3162400" cy="1437184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186" name="직사각형" descr="직사각형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30966" y="5918860"/>
            <a:ext cx="4002932" cy="444799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187" name="화살표"/>
          <p:cNvSpPr/>
          <p:nvPr/>
        </p:nvSpPr>
        <p:spPr>
          <a:xfrm rot="1260000">
            <a:off x="4700708" y="4234600"/>
            <a:ext cx="2689575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chemeClr val="accent1">
                  <a:alpha val="43658"/>
                </a:schemeClr>
              </a:gs>
              <a:gs pos="100000">
                <a:schemeClr val="accent1">
                  <a:hueOff val="321133"/>
                  <a:satOff val="-12043"/>
                  <a:lumOff val="-7113"/>
                  <a:alpha val="43658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부품 연결방법 (1) IB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부품 연결방법 (1) IBAction</a:t>
            </a:r>
          </a:p>
        </p:txBody>
      </p:sp>
      <p:sp>
        <p:nvSpPr>
          <p:cNvPr id="190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1" name="스크린샷 2017-12-20 오전 9.04.25.png" descr="스크린샷 2017-12-20 오전 9.04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1961" y="2584450"/>
            <a:ext cx="7772401" cy="45847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92" name="스크린샷 2017-12-20 오전 9.05.02.png" descr="스크린샷 2017-12-20 오전 9.05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1762" y="7627540"/>
            <a:ext cx="4318001" cy="12700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93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0566" y="2908960"/>
            <a:ext cx="3162400" cy="214630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194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39297" y="8230260"/>
            <a:ext cx="4002932" cy="51980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ource Co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 Coding</a:t>
            </a:r>
          </a:p>
        </p:txBody>
      </p:sp>
      <p:sp>
        <p:nvSpPr>
          <p:cNvPr id="197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8" name="스크린샷 2017-12-20 오전 9.26.19.png" descr="스크린샷 2017-12-20 오전 9.26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8323" y="2791916"/>
            <a:ext cx="10096501" cy="618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55107" y="5347360"/>
            <a:ext cx="4002932" cy="51980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Debug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Debugging</a:t>
            </a:r>
          </a:p>
        </p:txBody>
      </p:sp>
      <p:sp>
        <p:nvSpPr>
          <p:cNvPr id="202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3" name="스크린샷 2017-12-20 오전 9.25.20.png" descr="스크린샷 2017-12-20 오전 9.25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4345" y="2604644"/>
            <a:ext cx="4775091" cy="7148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2497" y="4013860"/>
            <a:ext cx="4002932" cy="51980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05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2197" y="8839860"/>
            <a:ext cx="4002932" cy="51980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06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02197" y="5918973"/>
            <a:ext cx="1390155" cy="30137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07" name="스크린샷 2017-12-20 오전 9.28.27.png" descr="스크린샷 2017-12-20 오전 9.28.2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67735" y="4003211"/>
            <a:ext cx="4699430" cy="346167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Simulator can do…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What Simulator can do…</a:t>
            </a:r>
          </a:p>
        </p:txBody>
      </p:sp>
      <p:sp>
        <p:nvSpPr>
          <p:cNvPr id="210" name="Tab, Swipe, Pinch, Rotate, Shake, Keyboard Inpu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Tab, Swipe, Pinch, Rotate, Shake, Keyboard Input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What Simulator can’t 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Simulator can’t do</a:t>
            </a:r>
          </a:p>
        </p:txBody>
      </p:sp>
      <p:sp>
        <p:nvSpPr>
          <p:cNvPr id="213" name="Sensor, Camera, Mike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Sensor, Camera, Mike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UIKit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UIKit</a:t>
            </a:r>
          </a:p>
        </p:txBody>
      </p:sp>
      <p:sp>
        <p:nvSpPr>
          <p:cNvPr id="216" name="버튼, 스위치, 슬라이더 등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버튼, 스위치, 슬라이더 등</a:t>
            </a:r>
          </a:p>
          <a:p>
            <a:pPr/>
            <a:r>
              <a:t>애플리케이션의 정보를 사용자에게 보여주는 것</a:t>
            </a:r>
          </a:p>
          <a:p>
            <a:pPr/>
            <a:r>
              <a:t>사용자의 조작을 애플리케이션에 전달하는 것</a:t>
            </a:r>
          </a:p>
          <a:p>
            <a:pPr/>
            <a:r>
              <a:t>View, Control, Delegate, Alert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UIKit - UILab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UILabel</a:t>
            </a:r>
          </a:p>
        </p:txBody>
      </p:sp>
      <p:sp>
        <p:nvSpPr>
          <p:cNvPr id="219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0" name="스크린샷 2017-12-21 오전 10.34.34.png" descr="스크린샷 2017-12-21 오전 10.34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0231" y="2571055"/>
            <a:ext cx="5499101" cy="69723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21" name="스크린샷 2017-12-21 오전 10.35.07.png" descr="스크린샷 2017-12-21 오전 10.35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9307" y="4241800"/>
            <a:ext cx="5395109" cy="321003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UIKit - UIButt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UIButton</a:t>
            </a:r>
          </a:p>
        </p:txBody>
      </p:sp>
      <p:sp>
        <p:nvSpPr>
          <p:cNvPr id="224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5" name="스크린샷 2017-12-21 오전 10.48.42.png" descr="스크린샷 2017-12-21 오전 10.48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8417" y="2334716"/>
            <a:ext cx="7480301" cy="21844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26" name="스크린샷 2017-12-21 오전 10.46.57.png" descr="스크린샷 2017-12-21 오전 10.46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433" y="4834532"/>
            <a:ext cx="8343901" cy="48260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X Code 설치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X Code 설치</a:t>
            </a:r>
          </a:p>
        </p:txBody>
      </p:sp>
      <p:sp>
        <p:nvSpPr>
          <p:cNvPr id="123" name="본문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4" name="스크린샷 2017-12-19 오후 2.43.37.png" descr="스크린샷 2017-12-19 오후 2.43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277" y="2725076"/>
            <a:ext cx="10406479" cy="3410092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사각형"/>
          <p:cNvSpPr/>
          <p:nvPr/>
        </p:nvSpPr>
        <p:spPr>
          <a:xfrm>
            <a:off x="5867400" y="4241800"/>
            <a:ext cx="1270000" cy="127000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26" name="사각형"/>
          <p:cNvSpPr/>
          <p:nvPr/>
        </p:nvSpPr>
        <p:spPr>
          <a:xfrm>
            <a:off x="5994400" y="4368800"/>
            <a:ext cx="1270000" cy="127000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127" name="사각형" descr="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02115" y="3600961"/>
            <a:ext cx="1333501" cy="133350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128" name="스크린샷 2017-12-19 오후 3.09.11.png" descr="스크린샷 2017-12-19 오후 3.09.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62473" y="6224993"/>
            <a:ext cx="2578101" cy="3327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화살표"/>
          <p:cNvSpPr/>
          <p:nvPr/>
        </p:nvSpPr>
        <p:spPr>
          <a:xfrm rot="5462221">
            <a:off x="4486423" y="5658246"/>
            <a:ext cx="1270001" cy="1161654"/>
          </a:xfrm>
          <a:prstGeom prst="rightArrow">
            <a:avLst>
              <a:gd name="adj1" fmla="val 36711"/>
              <a:gd name="adj2" fmla="val 70875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UIKit - UIButt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UIButton</a:t>
            </a:r>
          </a:p>
        </p:txBody>
      </p:sp>
      <p:sp>
        <p:nvSpPr>
          <p:cNvPr id="229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0" name="스크린샷 2017-12-21 오전 10.51.50.png" descr="스크린샷 2017-12-21 오전 10.51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0309" y="2615654"/>
            <a:ext cx="4965701" cy="22987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31" name="스크린샷 2017-12-21 오전 10.49.47.png" descr="스크린샷 2017-12-21 오전 10.49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3605" y="5203725"/>
            <a:ext cx="5613401" cy="30226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UIKit - UISwit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UISwitch</a:t>
            </a:r>
          </a:p>
        </p:txBody>
      </p:sp>
      <p:sp>
        <p:nvSpPr>
          <p:cNvPr id="234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5" name="스크린샷 2017-12-21 오전 11.04.55.png" descr="스크린샷 2017-12-21 오전 11.04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2953" y="2874267"/>
            <a:ext cx="5067301" cy="31750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36" name="mySwitch"/>
          <p:cNvSpPr txBox="1"/>
          <p:nvPr/>
        </p:nvSpPr>
        <p:spPr>
          <a:xfrm>
            <a:off x="3674935" y="3638550"/>
            <a:ext cx="1032130" cy="368301"/>
          </a:xfrm>
          <a:prstGeom prst="rect">
            <a:avLst/>
          </a:prstGeom>
          <a:solidFill>
            <a:schemeClr val="accent1">
              <a:hueOff val="-137333"/>
              <a:satOff val="-2150"/>
              <a:lumOff val="156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pPr/>
            <a:r>
              <a:t>mySwitch</a:t>
            </a:r>
          </a:p>
        </p:txBody>
      </p:sp>
      <p:pic>
        <p:nvPicPr>
          <p:cNvPr id="237" name="스크린샷 2017-12-21 오전 11.03.16.png" descr="스크린샷 2017-12-21 오전 11.03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0466" y="4863703"/>
            <a:ext cx="5930901" cy="48768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UIKit - UISwit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UISwitch</a:t>
            </a:r>
          </a:p>
        </p:txBody>
      </p:sp>
      <p:sp>
        <p:nvSpPr>
          <p:cNvPr id="240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1" name="스크린샷 2017-12-21 오전 11.10.03.png" descr="스크린샷 2017-12-21 오전 11.10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1228" y="2856557"/>
            <a:ext cx="4381501" cy="17145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42" name="스크린샷 2017-12-21 오전 11.07.40.png" descr="스크린샷 2017-12-21 오전 11.07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988" y="4900314"/>
            <a:ext cx="5511801" cy="29083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UIKit - UISli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UISlider</a:t>
            </a:r>
          </a:p>
        </p:txBody>
      </p:sp>
      <p:sp>
        <p:nvSpPr>
          <p:cNvPr id="245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6" name="스크린샷 2017-12-21 오전 11.18.28.png" descr="스크린샷 2017-12-21 오전 11.18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324" y="2525910"/>
            <a:ext cx="8433900" cy="352446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47" name="스크린샷 2017-12-21 오전 11.19.16.png" descr="스크린샷 2017-12-21 오전 11.19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3229" y="6362005"/>
            <a:ext cx="3479801" cy="22352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48" name="스크린샷 2017-12-21 오전 11.21.15.png" descr="스크린샷 2017-12-21 오전 11.21.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4186" y="6341020"/>
            <a:ext cx="4597401" cy="26924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UIKit - UISli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UISlider</a:t>
            </a:r>
          </a:p>
        </p:txBody>
      </p:sp>
      <p:pic>
        <p:nvPicPr>
          <p:cNvPr id="251" name="스크린샷 2017-12-21 오후 12.20.58.png" descr="스크린샷 2017-12-21 오후 12.20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1585" y="2093142"/>
            <a:ext cx="7916746" cy="7799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22389" y="3456582"/>
            <a:ext cx="3518496" cy="209589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53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22389" y="5894982"/>
            <a:ext cx="3518496" cy="457797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54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49289" y="8053982"/>
            <a:ext cx="1043782" cy="1706862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UIKit - UITextFiel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UITextField</a:t>
            </a:r>
          </a:p>
        </p:txBody>
      </p:sp>
      <p:sp>
        <p:nvSpPr>
          <p:cNvPr id="257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8" name="스크린샷 2017-12-21 오후 1.57.33.png" descr="스크린샷 2017-12-21 오후 1.57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4476" y="2580382"/>
            <a:ext cx="6934201" cy="430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스크린샷 2017-12-21 오후 2.13.33.png" descr="스크린샷 2017-12-21 오후 2.13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91358" y="7147272"/>
            <a:ext cx="3302001" cy="219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UIKit - UITextFiel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UITextField</a:t>
            </a:r>
          </a:p>
        </p:txBody>
      </p:sp>
      <p:sp>
        <p:nvSpPr>
          <p:cNvPr id="262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3" name="스크린샷 2017-12-21 오후 2.18.23.png" descr="스크린샷 2017-12-21 오후 2.18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2025" y="2570261"/>
            <a:ext cx="11080750" cy="5721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UIKit - UITextFiel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UITextField</a:t>
            </a:r>
          </a:p>
        </p:txBody>
      </p:sp>
      <p:sp>
        <p:nvSpPr>
          <p:cNvPr id="266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7" name="스크린샷 2017-12-21 오후 2.04.14.png" descr="스크린샷 2017-12-21 오후 2.04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0464" y="2118369"/>
            <a:ext cx="7696201" cy="763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스크린샷 2017-12-21 오후 2.04.04.png" descr="스크린샷 2017-12-21 오후 2.04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5825" y="2118369"/>
            <a:ext cx="4285741" cy="763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UIKit - UIText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UITextView</a:t>
            </a:r>
          </a:p>
        </p:txBody>
      </p:sp>
      <p:sp>
        <p:nvSpPr>
          <p:cNvPr id="271" name="액션 설정 불가능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액션 설정 불가능</a:t>
            </a:r>
          </a:p>
          <a:p>
            <a:pPr/>
            <a:r>
              <a:t>속성으로 값을 설정하거나 읽기만 가능</a:t>
            </a:r>
          </a:p>
          <a:p>
            <a:pPr/>
            <a:r>
              <a:t>키보드가 자동으로 사라지지 않음</a:t>
            </a:r>
            <a:br/>
            <a:r>
              <a:rPr sz="2400"/>
              <a:t>강제로 키보드를 닫는 함수 :  &lt;텍스트 뷰 변수명&gt;.resignFirstResponder()</a:t>
            </a:r>
          </a:p>
        </p:txBody>
      </p:sp>
      <p:pic>
        <p:nvPicPr>
          <p:cNvPr id="272" name="스크린샷 2017-12-21 오후 2.32.31.png" descr="스크린샷 2017-12-21 오후 2.32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94410" y="2373461"/>
            <a:ext cx="5143501" cy="862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UIKit - UIText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UITextView</a:t>
            </a:r>
          </a:p>
        </p:txBody>
      </p:sp>
      <p:sp>
        <p:nvSpPr>
          <p:cNvPr id="275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6" name="스크린샷 2017-12-21 오후 2.26.11.png" descr="스크린샷 2017-12-21 오후 2.26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58" y="2607518"/>
            <a:ext cx="6400801" cy="654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스크린샷 2017-12-21 오후 2.32.44.png" descr="스크린샷 2017-12-21 오후 2.32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88422" y="2571750"/>
            <a:ext cx="7035801" cy="632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91089" y="6288682"/>
            <a:ext cx="5879109" cy="209589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79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76789" y="2580282"/>
            <a:ext cx="6107709" cy="962473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Hello World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Hello World</a:t>
            </a:r>
          </a:p>
        </p:txBody>
      </p:sp>
      <p:sp>
        <p:nvSpPr>
          <p:cNvPr id="132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3" name="스크린샷 2017-12-19 오후 3.09.11.png" descr="스크린샷 2017-12-19 오후 3.09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86992" y="1777801"/>
            <a:ext cx="2578101" cy="332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스크린샷 2017-12-19 오후 4.40.01.png" descr="스크린샷 2017-12-19 오후 4.40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8596" y="2956817"/>
            <a:ext cx="9702801" cy="580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915" y="6922160"/>
            <a:ext cx="5494140" cy="719535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UIKit - UIText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UITextView</a:t>
            </a:r>
          </a:p>
        </p:txBody>
      </p:sp>
      <p:pic>
        <p:nvPicPr>
          <p:cNvPr id="282" name="스크린샷 2017-12-21 오후 2.32.31.png" descr="스크린샷 2017-12-21 오후 2.32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4550" y="2829102"/>
            <a:ext cx="3355758" cy="5626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UIKit - UIIm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UIImage</a:t>
            </a:r>
          </a:p>
        </p:txBody>
      </p:sp>
      <p:sp>
        <p:nvSpPr>
          <p:cNvPr id="285" name="액션 설정 불가능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액션 설정 불가능</a:t>
            </a:r>
          </a:p>
          <a:p>
            <a:pPr/>
            <a:r>
              <a:t>속성으로 값을 설정하거나 읽기만 가능</a:t>
            </a:r>
          </a:p>
          <a:p>
            <a:pPr/>
            <a:r>
              <a:t>변수와 코드 추가</a:t>
            </a:r>
            <a:br/>
            <a:r>
              <a:rPr>
                <a:solidFill>
                  <a:srgbClr val="BA2DA2"/>
                </a:solidFill>
              </a:rPr>
              <a:t>@IBOutlet</a:t>
            </a:r>
            <a:r>
              <a:t> </a:t>
            </a:r>
            <a:r>
              <a:rPr>
                <a:solidFill>
                  <a:srgbClr val="BA2DA2"/>
                </a:solidFill>
              </a:rPr>
              <a:t>weak</a:t>
            </a:r>
            <a:r>
              <a:t> </a:t>
            </a:r>
            <a:r>
              <a:rPr>
                <a:solidFill>
                  <a:srgbClr val="BA2DA2"/>
                </a:solidFill>
              </a:rPr>
              <a:t>var</a:t>
            </a:r>
            <a:r>
              <a:t> myImageView: </a:t>
            </a:r>
            <a:r>
              <a:rPr>
                <a:solidFill>
                  <a:srgbClr val="703DAA"/>
                </a:solidFill>
              </a:rPr>
              <a:t>UIImageView</a:t>
            </a:r>
            <a:r>
              <a:t>!</a:t>
            </a:r>
            <a:br/>
            <a:br/>
            <a:r>
              <a:t>myImageView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03DAA"/>
                </a:solidFill>
              </a:rPr>
              <a:t>image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703DAA"/>
                </a:solidFill>
              </a:rPr>
              <a:t>UIImage</a:t>
            </a:r>
            <a:r>
              <a:rPr>
                <a:solidFill>
                  <a:srgbClr val="000000"/>
                </a:solidFill>
              </a:rPr>
              <a:t>(named: </a:t>
            </a:r>
            <a:r>
              <a:rPr>
                <a:solidFill>
                  <a:srgbClr val="D12F1B"/>
                </a:solidFill>
              </a:rPr>
              <a:t>"berry.jpg"</a:t>
            </a:r>
            <a:r>
              <a:rPr>
                <a:solidFill>
                  <a:srgbClr val="000000"/>
                </a:solidFill>
              </a:rPr>
              <a:t>)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4F8187"/>
                </a:solidFill>
              </a:rPr>
              <a:t>myImageView</a:t>
            </a:r>
            <a:r>
              <a:rPr>
                <a:solidFill>
                  <a:srgbClr val="000000"/>
                </a:solidFill>
              </a:rPr>
              <a:t>.</a:t>
            </a:r>
            <a:r>
              <a:t>contentMode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UIViewContentMode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3E1E81"/>
                </a:solidFill>
              </a:rPr>
              <a:t>scaleAspectFit</a:t>
            </a:r>
          </a:p>
        </p:txBody>
      </p:sp>
      <p:pic>
        <p:nvPicPr>
          <p:cNvPr id="286" name="스크린샷 2017-12-26 오전 9.17.10.png" descr="스크린샷 2017-12-26 오전 9.17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5689" y="2982019"/>
            <a:ext cx="3848101" cy="21971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87" name="스크린샷 2017-12-26 오전 9.17.58.png" descr="스크린샷 2017-12-26 오전 9.17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13775" y="2357288"/>
            <a:ext cx="2679701" cy="5207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UIKit - UIIm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UIImage</a:t>
            </a:r>
          </a:p>
        </p:txBody>
      </p:sp>
      <p:sp>
        <p:nvSpPr>
          <p:cNvPr id="290" name="[참고] AssetCatalog 해상도에 적합한 이미지를 사전에 셋팅하는 기능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[참고] AssetCatalog</a:t>
            </a:r>
            <a:br/>
            <a:r>
              <a:t>해상도에 적합한 이미지를 사전에 셋팅하는 기능</a:t>
            </a:r>
          </a:p>
        </p:txBody>
      </p:sp>
      <p:pic>
        <p:nvPicPr>
          <p:cNvPr id="291" name="스크린샷 2017-12-26 오전 9.21.23.png" descr="스크린샷 2017-12-26 오전 9.21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8850" y="3893145"/>
            <a:ext cx="6489701" cy="429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스크린샷 2017-12-26 오전 9.23.30.png" descr="스크린샷 2017-12-26 오전 9.23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41723" y="7082581"/>
            <a:ext cx="10363201" cy="2451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54289" y="5577482"/>
            <a:ext cx="1753891" cy="313136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94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24389" y="7495182"/>
            <a:ext cx="4742806" cy="1625899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UIKit Exercise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UIKit Exercise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et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</a:t>
            </a:r>
          </a:p>
        </p:txBody>
      </p:sp>
      <p:sp>
        <p:nvSpPr>
          <p:cNvPr id="138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9" name="스크린샷 2017-12-19 오후 4.42.40.png" descr="스크린샷 2017-12-19 오후 4.42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6247" y="2712293"/>
            <a:ext cx="8953501" cy="633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</a:t>
            </a:r>
          </a:p>
        </p:txBody>
      </p:sp>
      <p:sp>
        <p:nvSpPr>
          <p:cNvPr id="142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3" name="스크린샷 2017-12-19 오후 4.46.56.png" descr="스크린샷 2017-12-19 오후 4.46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4154" y="2665910"/>
            <a:ext cx="10076492" cy="6795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1815" y="3620160"/>
            <a:ext cx="7687568" cy="103500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145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68510" y="7734960"/>
            <a:ext cx="2111674" cy="103500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u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</a:t>
            </a:r>
          </a:p>
        </p:txBody>
      </p:sp>
      <p:sp>
        <p:nvSpPr>
          <p:cNvPr id="148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9" name="스크린샷 2017-12-19 오후 4.51.01.png" descr="스크린샷 2017-12-19 오후 4.51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2206" y="2795190"/>
            <a:ext cx="6083301" cy="562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New Proj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Project</a:t>
            </a:r>
          </a:p>
        </p:txBody>
      </p:sp>
      <p:sp>
        <p:nvSpPr>
          <p:cNvPr id="152" name="Single View Applicatio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Single View Application</a:t>
            </a:r>
          </a:p>
        </p:txBody>
      </p:sp>
      <p:pic>
        <p:nvPicPr>
          <p:cNvPr id="153" name="스크린샷 2017-12-19 오후 4.59.43.png" descr="스크린샷 2017-12-19 오후 4.59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3856" y="5987754"/>
            <a:ext cx="6892759" cy="3671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X-Code Editor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X-Code Editor Overview</a:t>
            </a:r>
          </a:p>
        </p:txBody>
      </p:sp>
      <p:pic>
        <p:nvPicPr>
          <p:cNvPr id="156" name="스크린샷 2017-12-19 오후 5.17.04.png" descr="스크린샷 2017-12-19 오후 5.17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7987" y="2415575"/>
            <a:ext cx="7868826" cy="7101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UI Edi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 Editing</a:t>
            </a:r>
          </a:p>
        </p:txBody>
      </p:sp>
      <p:sp>
        <p:nvSpPr>
          <p:cNvPr id="159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0" name="스크린샷 2017-12-19 오후 5.33.36.png" descr="스크린샷 2017-12-19 오후 5.33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3823" y="2703917"/>
            <a:ext cx="10877154" cy="6692428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텍스트"/>
          <p:cNvSpPr txBox="1"/>
          <p:nvPr/>
        </p:nvSpPr>
        <p:spPr>
          <a:xfrm>
            <a:off x="5819076" y="4540250"/>
            <a:ext cx="1366648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62" name="Auto Alignment"/>
          <p:cNvSpPr txBox="1"/>
          <p:nvPr/>
        </p:nvSpPr>
        <p:spPr>
          <a:xfrm>
            <a:off x="1573199" y="8020050"/>
            <a:ext cx="322900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4480FF"/>
                </a:solidFill>
              </a:defRPr>
            </a:lvl1pPr>
          </a:lstStyle>
          <a:p>
            <a:pPr/>
            <a:r>
              <a:t>Auto Alignment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